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40981527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1652832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1677675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8585871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33447369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31296998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32891210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33943988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1171131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30366172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369C2C-C0D8-49C0-9A0E-DC7BA3D5F363}" type="datetimeFigureOut">
              <a:rPr lang="es-CO" smtClean="0"/>
              <a:t>02/02/2017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3C88328-2BE7-41A6-BDAF-8D5CE2C54E19}" type="slidenum">
              <a:rPr lang="es-CO" smtClean="0"/>
              <a:t>‹Nº›</a:t>
            </a:fld>
            <a:endParaRPr lang="es-CO"/>
          </a:p>
        </p:txBody>
      </p:sp>
    </p:spTree>
    <p:extLst>
      <p:ext uri="{BB962C8B-B14F-4D97-AF65-F5344CB8AC3E}">
        <p14:creationId xmlns:p14="http://schemas.microsoft.com/office/powerpoint/2010/main" val="29220831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69C2C-C0D8-49C0-9A0E-DC7BA3D5F363}" type="datetimeFigureOut">
              <a:rPr lang="es-CO" smtClean="0"/>
              <a:t>02/02/2017</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88328-2BE7-41A6-BDAF-8D5CE2C54E19}" type="slidenum">
              <a:rPr lang="es-CO" smtClean="0"/>
              <a:t>‹Nº›</a:t>
            </a:fld>
            <a:endParaRPr lang="es-CO"/>
          </a:p>
        </p:txBody>
      </p:sp>
    </p:spTree>
    <p:extLst>
      <p:ext uri="{BB962C8B-B14F-4D97-AF65-F5344CB8AC3E}">
        <p14:creationId xmlns:p14="http://schemas.microsoft.com/office/powerpoint/2010/main" val="3365108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177911" y="2518496"/>
            <a:ext cx="6907782" cy="1754326"/>
          </a:xfrm>
          <a:prstGeom prst="rect">
            <a:avLst/>
          </a:prstGeom>
          <a:noFill/>
        </p:spPr>
        <p:txBody>
          <a:bodyPr wrap="square" rtlCol="0">
            <a:spAutoFit/>
          </a:bodyPr>
          <a:lstStyle/>
          <a:p>
            <a:pPr algn="ctr"/>
            <a:r>
              <a:rPr lang="es-CO" sz="5400" dirty="0" smtClean="0">
                <a:latin typeface="Berlin Sans FB Demi" pitchFamily="34" charset="0"/>
              </a:rPr>
              <a:t>Grabación de su práctica Educativa</a:t>
            </a:r>
            <a:endParaRPr lang="es-CO" sz="5400" dirty="0">
              <a:latin typeface="Berlin Sans FB Demi" pitchFamily="34" charset="0"/>
            </a:endParaRPr>
          </a:p>
        </p:txBody>
      </p:sp>
    </p:spTree>
    <p:extLst>
      <p:ext uri="{BB962C8B-B14F-4D97-AF65-F5344CB8AC3E}">
        <p14:creationId xmlns:p14="http://schemas.microsoft.com/office/powerpoint/2010/main" val="25558042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043608" y="1556792"/>
            <a:ext cx="6907782" cy="646331"/>
          </a:xfrm>
          <a:prstGeom prst="rect">
            <a:avLst/>
          </a:prstGeom>
          <a:noFill/>
        </p:spPr>
        <p:txBody>
          <a:bodyPr wrap="square" rtlCol="0">
            <a:spAutoFit/>
          </a:bodyPr>
          <a:lstStyle/>
          <a:p>
            <a:pPr algn="ctr"/>
            <a:r>
              <a:rPr lang="es-CO" sz="3600" dirty="0" smtClean="0">
                <a:latin typeface="Berlin Sans FB Demi" pitchFamily="34" charset="0"/>
              </a:rPr>
              <a:t>Después de la grabación</a:t>
            </a:r>
            <a:endParaRPr lang="es-CO" sz="3600" dirty="0">
              <a:latin typeface="Berlin Sans FB Demi" pitchFamily="34" charset="0"/>
            </a:endParaRPr>
          </a:p>
        </p:txBody>
      </p:sp>
      <p:sp>
        <p:nvSpPr>
          <p:cNvPr id="2" name="1 CuadroTexto"/>
          <p:cNvSpPr txBox="1"/>
          <p:nvPr/>
        </p:nvSpPr>
        <p:spPr>
          <a:xfrm>
            <a:off x="896096" y="2420888"/>
            <a:ext cx="7416824" cy="2862322"/>
          </a:xfrm>
          <a:prstGeom prst="rect">
            <a:avLst/>
          </a:prstGeom>
          <a:noFill/>
        </p:spPr>
        <p:txBody>
          <a:bodyPr wrap="square" rtlCol="0">
            <a:spAutoFit/>
          </a:bodyPr>
          <a:lstStyle/>
          <a:p>
            <a:pPr marL="342900" indent="-342900">
              <a:buFont typeface="+mj-lt"/>
              <a:buAutoNum type="arabicPeriod" startAt="5"/>
            </a:pPr>
            <a:r>
              <a:rPr lang="es-CO" b="1" i="1" dirty="0" smtClean="0"/>
              <a:t>Describa como organiza los contenidos de su clase a partir del nivel y particularidades de sus estudiantes</a:t>
            </a:r>
            <a:r>
              <a:rPr lang="es-ES" dirty="0" smtClean="0"/>
              <a:t> </a:t>
            </a:r>
          </a:p>
          <a:p>
            <a:pPr marL="342900" indent="-342900">
              <a:buFont typeface="+mj-lt"/>
              <a:buAutoNum type="arabicPeriod" startAt="5"/>
            </a:pPr>
            <a:r>
              <a:rPr lang="es-CO" b="1" i="1" dirty="0" smtClean="0"/>
              <a:t>Mencione todos los aspectos y criterios que tiene en cuenta para la planeación de la clase (por ejemplo conocimiento disciplinar, experiencia, contexto, PEI lineamientos</a:t>
            </a:r>
          </a:p>
          <a:p>
            <a:pPr marL="342900" indent="-342900">
              <a:buFont typeface="+mj-lt"/>
              <a:buAutoNum type="arabicPeriod" startAt="5"/>
            </a:pPr>
            <a:r>
              <a:rPr lang="es-CO" b="1" i="1" dirty="0" smtClean="0"/>
              <a:t>Materiales y recursos  que va a utilizar  durante la clase.</a:t>
            </a:r>
          </a:p>
          <a:p>
            <a:pPr marL="342900" indent="-342900">
              <a:buFont typeface="+mj-lt"/>
              <a:buAutoNum type="arabicPeriod" startAt="5"/>
            </a:pPr>
            <a:r>
              <a:rPr lang="es-CO" b="1" i="1" dirty="0" smtClean="0"/>
              <a:t>Describa como va a realizar el proceso de evaluación y retroalimentación de la clase</a:t>
            </a:r>
            <a:r>
              <a:rPr lang="es-ES" dirty="0" smtClean="0"/>
              <a:t>.</a:t>
            </a:r>
          </a:p>
          <a:p>
            <a:pPr marL="342900" indent="-342900">
              <a:buFont typeface="+mj-lt"/>
              <a:buAutoNum type="arabicPeriod" startAt="5"/>
            </a:pPr>
            <a:r>
              <a:rPr lang="es-ES" b="1" dirty="0" smtClean="0"/>
              <a:t>Describa</a:t>
            </a:r>
            <a:r>
              <a:rPr lang="es-ES" b="1" i="1" dirty="0" smtClean="0"/>
              <a:t> las metodologías y/o estrategias para el desarrollo de la clase (como desarrollara las actividades durante la clase</a:t>
            </a:r>
            <a:r>
              <a:rPr lang="es-ES" dirty="0" smtClean="0"/>
              <a:t> </a:t>
            </a:r>
            <a:r>
              <a:rPr lang="es-ES" b="1" i="1" dirty="0" smtClean="0"/>
              <a:t>)</a:t>
            </a:r>
            <a:r>
              <a:rPr lang="es-CO" dirty="0" smtClean="0">
                <a:effectLst/>
              </a:rPr>
              <a:t> </a:t>
            </a:r>
            <a:endParaRPr lang="es-CO" dirty="0" smtClean="0"/>
          </a:p>
        </p:txBody>
      </p:sp>
    </p:spTree>
    <p:extLst>
      <p:ext uri="{BB962C8B-B14F-4D97-AF65-F5344CB8AC3E}">
        <p14:creationId xmlns:p14="http://schemas.microsoft.com/office/powerpoint/2010/main" val="18196448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595585" y="2012473"/>
            <a:ext cx="7848872" cy="646331"/>
          </a:xfrm>
          <a:prstGeom prst="rect">
            <a:avLst/>
          </a:prstGeom>
          <a:noFill/>
        </p:spPr>
        <p:txBody>
          <a:bodyPr wrap="square" rtlCol="0">
            <a:spAutoFit/>
          </a:bodyPr>
          <a:lstStyle/>
          <a:p>
            <a:pPr algn="ctr"/>
            <a:r>
              <a:rPr lang="es-CO" sz="3600" dirty="0" smtClean="0">
                <a:latin typeface="Berlin Sans FB Demi" pitchFamily="34" charset="0"/>
              </a:rPr>
              <a:t>Cargue del video en la plataforma</a:t>
            </a:r>
            <a:endParaRPr lang="es-CO" sz="3600" dirty="0">
              <a:latin typeface="Berlin Sans FB Demi" pitchFamily="34" charset="0"/>
            </a:endParaRPr>
          </a:p>
        </p:txBody>
      </p:sp>
      <p:sp>
        <p:nvSpPr>
          <p:cNvPr id="3" name="2 CuadroTexto"/>
          <p:cNvSpPr txBox="1"/>
          <p:nvPr/>
        </p:nvSpPr>
        <p:spPr>
          <a:xfrm>
            <a:off x="827584" y="3068960"/>
            <a:ext cx="7632848" cy="1477328"/>
          </a:xfrm>
          <a:prstGeom prst="rect">
            <a:avLst/>
          </a:prstGeom>
          <a:noFill/>
        </p:spPr>
        <p:txBody>
          <a:bodyPr wrap="square" rtlCol="0">
            <a:spAutoFit/>
          </a:bodyPr>
          <a:lstStyle/>
          <a:p>
            <a:r>
              <a:rPr lang="es-CO" dirty="0"/>
              <a:t>En las fechas asignadas por el ICFES para este proceso, deberá cargar el video en el sitio </a:t>
            </a:r>
            <a:r>
              <a:rPr lang="es-CO" dirty="0" smtClean="0"/>
              <a:t>web </a:t>
            </a:r>
            <a:r>
              <a:rPr lang="es-CO" i="1" dirty="0" smtClean="0"/>
              <a:t>http</a:t>
            </a:r>
            <a:r>
              <a:rPr lang="es-CO" i="1" dirty="0"/>
              <a:t>://plataformaecdf.icfes.gov.co</a:t>
            </a:r>
          </a:p>
          <a:p>
            <a:r>
              <a:rPr lang="es-CO" b="1" dirty="0" smtClean="0"/>
              <a:t>Recuerde </a:t>
            </a:r>
            <a:r>
              <a:rPr lang="es-CO" b="1" dirty="0"/>
              <a:t>cargar el video en la plataforma en las fechas estipuladas. La </a:t>
            </a:r>
            <a:r>
              <a:rPr lang="es-CO" b="1" dirty="0" smtClean="0"/>
              <a:t>plataforma no </a:t>
            </a:r>
            <a:r>
              <a:rPr lang="es-CO" b="1" dirty="0"/>
              <a:t>le permitirá realizarlo en otras fechas y por tanto, NO podrá continuar el </a:t>
            </a:r>
            <a:r>
              <a:rPr lang="es-CO" b="1" dirty="0" smtClean="0"/>
              <a:t>proceso de </a:t>
            </a:r>
            <a:r>
              <a:rPr lang="es-CO" b="1" dirty="0"/>
              <a:t>evaluación.</a:t>
            </a:r>
            <a:endParaRPr lang="es-CO" dirty="0"/>
          </a:p>
        </p:txBody>
      </p:sp>
    </p:spTree>
    <p:extLst>
      <p:ext uri="{BB962C8B-B14F-4D97-AF65-F5344CB8AC3E}">
        <p14:creationId xmlns:p14="http://schemas.microsoft.com/office/powerpoint/2010/main" val="18196448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213065" y="2195330"/>
            <a:ext cx="6907782" cy="646331"/>
          </a:xfrm>
          <a:prstGeom prst="rect">
            <a:avLst/>
          </a:prstGeom>
          <a:noFill/>
        </p:spPr>
        <p:txBody>
          <a:bodyPr wrap="square" rtlCol="0">
            <a:spAutoFit/>
          </a:bodyPr>
          <a:lstStyle/>
          <a:p>
            <a:pPr algn="ctr"/>
            <a:r>
              <a:rPr lang="es-CO" sz="3600" dirty="0" smtClean="0">
                <a:latin typeface="Berlin Sans FB Demi" pitchFamily="34" charset="0"/>
              </a:rPr>
              <a:t>Fin de nuestros servicios</a:t>
            </a:r>
            <a:endParaRPr lang="es-CO" sz="3600" dirty="0">
              <a:latin typeface="Berlin Sans FB Demi" pitchFamily="34" charset="0"/>
            </a:endParaRPr>
          </a:p>
        </p:txBody>
      </p:sp>
      <p:sp>
        <p:nvSpPr>
          <p:cNvPr id="2" name="1 CuadroTexto"/>
          <p:cNvSpPr txBox="1"/>
          <p:nvPr/>
        </p:nvSpPr>
        <p:spPr>
          <a:xfrm>
            <a:off x="1149507" y="2996952"/>
            <a:ext cx="6907782" cy="1754326"/>
          </a:xfrm>
          <a:prstGeom prst="rect">
            <a:avLst/>
          </a:prstGeom>
          <a:noFill/>
        </p:spPr>
        <p:txBody>
          <a:bodyPr wrap="square" rtlCol="0">
            <a:spAutoFit/>
          </a:bodyPr>
          <a:lstStyle/>
          <a:p>
            <a:pPr algn="just"/>
            <a:r>
              <a:rPr lang="es-CO" dirty="0" smtClean="0"/>
              <a:t>Esta </a:t>
            </a:r>
            <a:r>
              <a:rPr lang="es-CO" dirty="0"/>
              <a:t>evaluación tendrá un enfoque cualitativo, que implicará consideraciones acerca del contexto en el cual se desempeña el educador, se centrará en la valoración del </a:t>
            </a:r>
            <a:r>
              <a:rPr lang="es-CO" dirty="0" smtClean="0"/>
              <a:t>que hacer </a:t>
            </a:r>
            <a:r>
              <a:rPr lang="es-CO" dirty="0"/>
              <a:t>del educador en el aula o en los diferentes contextos en los se ponga en evidencia su capacidad de interactuar con los actores de la comunidad educativa, en el marco del Proyecto Educativo Institucional.</a:t>
            </a:r>
          </a:p>
        </p:txBody>
      </p:sp>
    </p:spTree>
    <p:extLst>
      <p:ext uri="{BB962C8B-B14F-4D97-AF65-F5344CB8AC3E}">
        <p14:creationId xmlns:p14="http://schemas.microsoft.com/office/powerpoint/2010/main" val="18196448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467544" y="1772815"/>
            <a:ext cx="6907782" cy="646331"/>
          </a:xfrm>
          <a:prstGeom prst="rect">
            <a:avLst/>
          </a:prstGeom>
          <a:noFill/>
        </p:spPr>
        <p:txBody>
          <a:bodyPr wrap="square" rtlCol="0">
            <a:spAutoFit/>
          </a:bodyPr>
          <a:lstStyle/>
          <a:p>
            <a:pPr algn="ctr"/>
            <a:r>
              <a:rPr lang="es-CO" sz="3600" dirty="0" smtClean="0">
                <a:latin typeface="Berlin Sans FB Demi" pitchFamily="34" charset="0"/>
              </a:rPr>
              <a:t>Antes de la grabación de video</a:t>
            </a:r>
            <a:endParaRPr lang="es-CO" sz="3600" dirty="0">
              <a:latin typeface="Berlin Sans FB Demi" pitchFamily="34" charset="0"/>
            </a:endParaRPr>
          </a:p>
        </p:txBody>
      </p:sp>
      <p:sp>
        <p:nvSpPr>
          <p:cNvPr id="2" name="1 CuadroTexto"/>
          <p:cNvSpPr txBox="1"/>
          <p:nvPr/>
        </p:nvSpPr>
        <p:spPr>
          <a:xfrm>
            <a:off x="1407500" y="2852936"/>
            <a:ext cx="6480720" cy="1754326"/>
          </a:xfrm>
          <a:prstGeom prst="rect">
            <a:avLst/>
          </a:prstGeom>
          <a:noFill/>
        </p:spPr>
        <p:txBody>
          <a:bodyPr wrap="square" rtlCol="0">
            <a:spAutoFit/>
          </a:bodyPr>
          <a:lstStyle/>
          <a:p>
            <a:r>
              <a:rPr lang="es-CO" dirty="0" smtClean="0"/>
              <a:t>La grabación de video se realiza cuando el Docente se encuentre preparado para hacer dicha grabación, es indispensable que este tranquilo al momento de hacerlo, haber preparado la clase con anterioridad ayuda a que todo sea un éxito.</a:t>
            </a:r>
          </a:p>
          <a:p>
            <a:r>
              <a:rPr lang="es-CO" dirty="0" smtClean="0"/>
              <a:t>Realizaremos una practica para que al momento de grabar todo sea mas fluido.</a:t>
            </a:r>
            <a:endParaRPr lang="es-CO" dirty="0"/>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177911" y="1866502"/>
            <a:ext cx="6907782" cy="646331"/>
          </a:xfrm>
          <a:prstGeom prst="rect">
            <a:avLst/>
          </a:prstGeom>
          <a:noFill/>
        </p:spPr>
        <p:txBody>
          <a:bodyPr wrap="square" rtlCol="0">
            <a:spAutoFit/>
          </a:bodyPr>
          <a:lstStyle/>
          <a:p>
            <a:pPr algn="ctr"/>
            <a:r>
              <a:rPr lang="es-CO" sz="3600" dirty="0" smtClean="0">
                <a:latin typeface="Berlin Sans FB Demi" pitchFamily="34" charset="0"/>
              </a:rPr>
              <a:t>Requerimientos técnicos</a:t>
            </a:r>
            <a:endParaRPr lang="es-CO" sz="3600" dirty="0">
              <a:latin typeface="Berlin Sans FB Demi" pitchFamily="34" charset="0"/>
            </a:endParaRPr>
          </a:p>
        </p:txBody>
      </p:sp>
      <p:sp>
        <p:nvSpPr>
          <p:cNvPr id="2" name="1 CuadroTexto"/>
          <p:cNvSpPr txBox="1"/>
          <p:nvPr/>
        </p:nvSpPr>
        <p:spPr>
          <a:xfrm>
            <a:off x="1115616" y="2924944"/>
            <a:ext cx="6970077" cy="2031325"/>
          </a:xfrm>
          <a:prstGeom prst="rect">
            <a:avLst/>
          </a:prstGeom>
          <a:noFill/>
        </p:spPr>
        <p:txBody>
          <a:bodyPr wrap="square" rtlCol="0">
            <a:spAutoFit/>
          </a:bodyPr>
          <a:lstStyle/>
          <a:p>
            <a:r>
              <a:rPr lang="es-CO" dirty="0" smtClean="0"/>
              <a:t>Contamos con cámaras profesionales en formato Full HD, micrófonos inalámbricos y boom, trípodes con cabezal fluido para lograr movimientos sutiles , iluminación </a:t>
            </a:r>
            <a:r>
              <a:rPr lang="es-CO" dirty="0" err="1" smtClean="0"/>
              <a:t>led</a:t>
            </a:r>
            <a:r>
              <a:rPr lang="es-CO" dirty="0" smtClean="0"/>
              <a:t> si así se requiere, reloj cronometro, edición online.</a:t>
            </a:r>
          </a:p>
          <a:p>
            <a:r>
              <a:rPr lang="es-CO" dirty="0" smtClean="0"/>
              <a:t>Una vez realizado el video en post-producción realizamos los cortes que son necesarios y los dejaremos en un solo archivo el cual lo subiremos a la pagina donde corresponde.</a:t>
            </a:r>
            <a:endParaRPr lang="es-CO" dirty="0"/>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143582" y="1772816"/>
            <a:ext cx="6907782" cy="584775"/>
          </a:xfrm>
          <a:prstGeom prst="rect">
            <a:avLst/>
          </a:prstGeom>
          <a:noFill/>
        </p:spPr>
        <p:txBody>
          <a:bodyPr wrap="square" rtlCol="0">
            <a:spAutoFit/>
          </a:bodyPr>
          <a:lstStyle/>
          <a:p>
            <a:pPr algn="ctr"/>
            <a:r>
              <a:rPr lang="es-CO" sz="3200" dirty="0" smtClean="0">
                <a:latin typeface="Berlin Sans FB Demi" pitchFamily="34" charset="0"/>
              </a:rPr>
              <a:t>Alistamiento de la grabación</a:t>
            </a:r>
            <a:endParaRPr lang="es-CO" sz="3200" dirty="0">
              <a:latin typeface="Berlin Sans FB Demi" pitchFamily="34" charset="0"/>
            </a:endParaRPr>
          </a:p>
        </p:txBody>
      </p:sp>
      <p:sp>
        <p:nvSpPr>
          <p:cNvPr id="2" name="1 CuadroTexto"/>
          <p:cNvSpPr txBox="1"/>
          <p:nvPr/>
        </p:nvSpPr>
        <p:spPr>
          <a:xfrm>
            <a:off x="971600" y="2780928"/>
            <a:ext cx="7272808" cy="1754326"/>
          </a:xfrm>
          <a:prstGeom prst="rect">
            <a:avLst/>
          </a:prstGeom>
          <a:noFill/>
        </p:spPr>
        <p:txBody>
          <a:bodyPr wrap="square" rtlCol="0">
            <a:spAutoFit/>
          </a:bodyPr>
          <a:lstStyle/>
          <a:p>
            <a:r>
              <a:rPr lang="es-CO" dirty="0" smtClean="0"/>
              <a:t>Contamos con claquetas o avisos para la grabación, ya que es importante que el personal externo sepa que estamos grabando para evitar filtraciones de audio y distracciones que dañarían la grabación.</a:t>
            </a:r>
          </a:p>
          <a:p>
            <a:r>
              <a:rPr lang="es-CO" dirty="0" smtClean="0"/>
              <a:t>Realizamos la hoja de identificación del docente.</a:t>
            </a:r>
          </a:p>
          <a:p>
            <a:r>
              <a:rPr lang="es-CO" dirty="0" smtClean="0"/>
              <a:t>Previa coordinación del salón a grabar para tener en cuenta la posición de la </a:t>
            </a:r>
            <a:r>
              <a:rPr lang="es-CO" dirty="0" err="1" smtClean="0"/>
              <a:t>camara</a:t>
            </a:r>
            <a:r>
              <a:rPr lang="es-CO" dirty="0" smtClean="0"/>
              <a:t> e iluminación.</a:t>
            </a:r>
            <a:endParaRPr lang="es-CO" dirty="0"/>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043608" y="1872165"/>
            <a:ext cx="6907782" cy="646331"/>
          </a:xfrm>
          <a:prstGeom prst="rect">
            <a:avLst/>
          </a:prstGeom>
          <a:noFill/>
        </p:spPr>
        <p:txBody>
          <a:bodyPr wrap="square" rtlCol="0">
            <a:spAutoFit/>
          </a:bodyPr>
          <a:lstStyle/>
          <a:p>
            <a:pPr algn="ctr"/>
            <a:r>
              <a:rPr lang="es-CO" sz="3600" dirty="0" smtClean="0">
                <a:latin typeface="Berlin Sans FB Demi" pitchFamily="34" charset="0"/>
              </a:rPr>
              <a:t>Ubicación de la cámara</a:t>
            </a:r>
            <a:endParaRPr lang="es-CO" sz="3600" dirty="0">
              <a:latin typeface="Berlin Sans FB Demi" pitchFamily="34" charset="0"/>
            </a:endParaRPr>
          </a:p>
        </p:txBody>
      </p:sp>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73527" y="2708920"/>
            <a:ext cx="5861304" cy="2694432"/>
          </a:xfrm>
          <a:prstGeom prst="rect">
            <a:avLst/>
          </a:prstGeom>
        </p:spPr>
      </p:pic>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678372" y="1458883"/>
            <a:ext cx="7920880" cy="646331"/>
          </a:xfrm>
          <a:prstGeom prst="rect">
            <a:avLst/>
          </a:prstGeom>
          <a:noFill/>
        </p:spPr>
        <p:txBody>
          <a:bodyPr wrap="square" rtlCol="0">
            <a:spAutoFit/>
          </a:bodyPr>
          <a:lstStyle/>
          <a:p>
            <a:pPr algn="ctr"/>
            <a:r>
              <a:rPr lang="es-CO" sz="3600" dirty="0" smtClean="0">
                <a:latin typeface="Berlin Sans FB Demi" pitchFamily="34" charset="0"/>
              </a:rPr>
              <a:t>Grabación Testimonio introductorio</a:t>
            </a:r>
            <a:endParaRPr lang="es-CO" sz="3600" dirty="0">
              <a:latin typeface="Berlin Sans FB Demi" pitchFamily="34" charset="0"/>
            </a:endParaRPr>
          </a:p>
        </p:txBody>
      </p:sp>
      <p:sp>
        <p:nvSpPr>
          <p:cNvPr id="2" name="1 CuadroTexto"/>
          <p:cNvSpPr txBox="1"/>
          <p:nvPr/>
        </p:nvSpPr>
        <p:spPr>
          <a:xfrm>
            <a:off x="1043608" y="2420888"/>
            <a:ext cx="7272808" cy="3139321"/>
          </a:xfrm>
          <a:prstGeom prst="rect">
            <a:avLst/>
          </a:prstGeom>
          <a:noFill/>
        </p:spPr>
        <p:txBody>
          <a:bodyPr wrap="square" rtlCol="0">
            <a:spAutoFit/>
          </a:bodyPr>
          <a:lstStyle/>
          <a:p>
            <a:r>
              <a:rPr lang="es-CO" dirty="0"/>
              <a:t>Transcurridos los 5 segundos </a:t>
            </a:r>
            <a:r>
              <a:rPr lang="es-CO" dirty="0" err="1"/>
              <a:t>denidos</a:t>
            </a:r>
            <a:r>
              <a:rPr lang="es-CO" dirty="0"/>
              <a:t> para la </a:t>
            </a:r>
            <a:r>
              <a:rPr lang="es-CO" dirty="0" err="1"/>
              <a:t>identicación</a:t>
            </a:r>
            <a:r>
              <a:rPr lang="es-CO" dirty="0"/>
              <a:t> de su grabación, inicie el testimonio introductorio de</a:t>
            </a:r>
          </a:p>
          <a:p>
            <a:r>
              <a:rPr lang="es-CO" dirty="0"/>
              <a:t>su práctica educativa. </a:t>
            </a:r>
            <a:r>
              <a:rPr lang="es-CO" b="1" dirty="0"/>
              <a:t>Este momento, debe tener una duración máxima de tres a cinco minutos.</a:t>
            </a:r>
          </a:p>
          <a:p>
            <a:r>
              <a:rPr lang="es-CO" dirty="0"/>
              <a:t>En este testimonio, presente el contexto general de su clase. Deberá incluir una breve descripción sobre</a:t>
            </a:r>
            <a:r>
              <a:rPr lang="es-CO" dirty="0" smtClean="0"/>
              <a:t>:</a:t>
            </a:r>
          </a:p>
          <a:p>
            <a:pPr marL="285750" indent="-285750">
              <a:buFont typeface="Arial" pitchFamily="34" charset="0"/>
              <a:buChar char="•"/>
            </a:pPr>
            <a:r>
              <a:rPr lang="es-CO" dirty="0"/>
              <a:t>El contexto social, económico y cultural de la institución educativa</a:t>
            </a:r>
          </a:p>
          <a:p>
            <a:pPr marL="285750" indent="-285750">
              <a:buFont typeface="Arial" pitchFamily="34" charset="0"/>
              <a:buChar char="•"/>
            </a:pPr>
            <a:r>
              <a:rPr lang="es-CO" dirty="0" smtClean="0"/>
              <a:t>Las </a:t>
            </a:r>
            <a:r>
              <a:rPr lang="es-CO" dirty="0"/>
              <a:t>características generales del grupo de estudiantes,</a:t>
            </a:r>
          </a:p>
          <a:p>
            <a:pPr marL="285750" indent="-285750">
              <a:buFont typeface="Arial" pitchFamily="34" charset="0"/>
              <a:buChar char="•"/>
            </a:pPr>
            <a:r>
              <a:rPr lang="es-CO" dirty="0"/>
              <a:t>Los propósitos de la clase, y</a:t>
            </a:r>
          </a:p>
          <a:p>
            <a:pPr marL="285750" indent="-285750">
              <a:buFont typeface="Arial" pitchFamily="34" charset="0"/>
              <a:buChar char="•"/>
            </a:pPr>
            <a:r>
              <a:rPr lang="es-CO" dirty="0"/>
              <a:t>El tema y los contenidos que serán abordados durante el desarrollo de la clase</a:t>
            </a:r>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188982" y="1700808"/>
            <a:ext cx="6907782" cy="646331"/>
          </a:xfrm>
          <a:prstGeom prst="rect">
            <a:avLst/>
          </a:prstGeom>
          <a:noFill/>
        </p:spPr>
        <p:txBody>
          <a:bodyPr wrap="square" rtlCol="0">
            <a:spAutoFit/>
          </a:bodyPr>
          <a:lstStyle/>
          <a:p>
            <a:pPr algn="ctr"/>
            <a:r>
              <a:rPr lang="es-CO" sz="3600" dirty="0" smtClean="0">
                <a:latin typeface="Berlin Sans FB Demi" pitchFamily="34" charset="0"/>
              </a:rPr>
              <a:t>Desarrollo de la clase</a:t>
            </a:r>
            <a:endParaRPr lang="es-CO" sz="3600" dirty="0">
              <a:latin typeface="Berlin Sans FB Demi" pitchFamily="34" charset="0"/>
            </a:endParaRPr>
          </a:p>
        </p:txBody>
      </p:sp>
      <p:sp>
        <p:nvSpPr>
          <p:cNvPr id="2" name="1 CuadroTexto"/>
          <p:cNvSpPr txBox="1"/>
          <p:nvPr/>
        </p:nvSpPr>
        <p:spPr>
          <a:xfrm>
            <a:off x="827584" y="2492896"/>
            <a:ext cx="7416824" cy="2585323"/>
          </a:xfrm>
          <a:prstGeom prst="rect">
            <a:avLst/>
          </a:prstGeom>
          <a:noFill/>
        </p:spPr>
        <p:txBody>
          <a:bodyPr wrap="square" rtlCol="0">
            <a:spAutoFit/>
          </a:bodyPr>
          <a:lstStyle/>
          <a:p>
            <a:r>
              <a:rPr lang="es-CO" dirty="0"/>
              <a:t>Durante este momento deberá mostrar el desarrollo de su clase, donde se pueda evidenciar la secuencia </a:t>
            </a:r>
            <a:r>
              <a:rPr lang="es-CO" dirty="0" smtClean="0"/>
              <a:t>de actividades </a:t>
            </a:r>
            <a:r>
              <a:rPr lang="es-CO" dirty="0"/>
              <a:t>propuestas para cumplir con los objetivos de enseñanza y aprendizaje establecidos en su planeación.</a:t>
            </a:r>
          </a:p>
          <a:p>
            <a:r>
              <a:rPr lang="es-CO" b="1" dirty="0"/>
              <a:t>La grabación del desarrollo de su práctica, debe tener una duración entre 40 y 50 minutos.</a:t>
            </a:r>
          </a:p>
          <a:p>
            <a:r>
              <a:rPr lang="es-CO" b="1" dirty="0" smtClean="0"/>
              <a:t>Se realiza la grabación </a:t>
            </a:r>
            <a:r>
              <a:rPr lang="es-CO" b="1" dirty="0"/>
              <a:t>del desarrollo de su práctica de forma continua, y por ningún </a:t>
            </a:r>
            <a:r>
              <a:rPr lang="es-CO" b="1" dirty="0" smtClean="0"/>
              <a:t>motivo se detiene </a:t>
            </a:r>
            <a:r>
              <a:rPr lang="es-CO" b="1" dirty="0"/>
              <a:t>la grabación. </a:t>
            </a:r>
            <a:r>
              <a:rPr lang="es-CO" dirty="0"/>
              <a:t>Si se detecta que el video ha sido alterado, editado o </a:t>
            </a:r>
            <a:r>
              <a:rPr lang="es-CO" dirty="0" err="1"/>
              <a:t>modicado</a:t>
            </a:r>
            <a:r>
              <a:rPr lang="es-CO" dirty="0"/>
              <a:t>, este será </a:t>
            </a:r>
            <a:r>
              <a:rPr lang="es-CO" dirty="0" smtClean="0"/>
              <a:t>asumido por </a:t>
            </a:r>
            <a:r>
              <a:rPr lang="es-CO" dirty="0"/>
              <a:t>el ICFES como un video que no cumple las condiciones de calidad de la grabación.</a:t>
            </a:r>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177911" y="1844824"/>
            <a:ext cx="6907782" cy="646331"/>
          </a:xfrm>
          <a:prstGeom prst="rect">
            <a:avLst/>
          </a:prstGeom>
          <a:noFill/>
        </p:spPr>
        <p:txBody>
          <a:bodyPr wrap="square" rtlCol="0">
            <a:spAutoFit/>
          </a:bodyPr>
          <a:lstStyle/>
          <a:p>
            <a:pPr algn="ctr"/>
            <a:r>
              <a:rPr lang="es-CO" sz="3600" dirty="0" smtClean="0">
                <a:latin typeface="Berlin Sans FB Demi" pitchFamily="34" charset="0"/>
              </a:rPr>
              <a:t>Testimonio de cierre</a:t>
            </a:r>
            <a:endParaRPr lang="es-CO" sz="3600" dirty="0">
              <a:latin typeface="Berlin Sans FB Demi" pitchFamily="34" charset="0"/>
            </a:endParaRPr>
          </a:p>
        </p:txBody>
      </p:sp>
      <p:sp>
        <p:nvSpPr>
          <p:cNvPr id="2" name="1 CuadroTexto"/>
          <p:cNvSpPr txBox="1"/>
          <p:nvPr/>
        </p:nvSpPr>
        <p:spPr>
          <a:xfrm>
            <a:off x="755576" y="2708920"/>
            <a:ext cx="7560840" cy="2862322"/>
          </a:xfrm>
          <a:prstGeom prst="rect">
            <a:avLst/>
          </a:prstGeom>
          <a:noFill/>
        </p:spPr>
        <p:txBody>
          <a:bodyPr wrap="square" rtlCol="0">
            <a:spAutoFit/>
          </a:bodyPr>
          <a:lstStyle/>
          <a:p>
            <a:r>
              <a:rPr lang="es-CO" dirty="0"/>
              <a:t>Al </a:t>
            </a:r>
            <a:r>
              <a:rPr lang="es-CO" dirty="0" smtClean="0"/>
              <a:t>finalizar </a:t>
            </a:r>
            <a:r>
              <a:rPr lang="es-CO" dirty="0"/>
              <a:t>el desarrollo de su práctica, realice una </a:t>
            </a:r>
            <a:r>
              <a:rPr lang="es-CO" dirty="0" smtClean="0"/>
              <a:t>reflexión </a:t>
            </a:r>
            <a:r>
              <a:rPr lang="es-CO" dirty="0"/>
              <a:t>breve descripción de los siguientes aspectos</a:t>
            </a:r>
            <a:r>
              <a:rPr lang="es-CO" dirty="0" smtClean="0"/>
              <a:t>:</a:t>
            </a:r>
          </a:p>
          <a:p>
            <a:pPr marL="285750" indent="-285750">
              <a:buFont typeface="Arial" pitchFamily="34" charset="0"/>
              <a:buChar char="•"/>
            </a:pPr>
            <a:r>
              <a:rPr lang="es-CO" dirty="0"/>
              <a:t>Las metodologías o estrategias utilizadas que considera aportaron en mayor grado al cumplimiento de </a:t>
            </a:r>
            <a:r>
              <a:rPr lang="es-CO" dirty="0" smtClean="0"/>
              <a:t>los propósitos </a:t>
            </a:r>
            <a:r>
              <a:rPr lang="es-CO" dirty="0"/>
              <a:t>de la clase</a:t>
            </a:r>
          </a:p>
          <a:p>
            <a:pPr marL="285750" indent="-285750">
              <a:buFont typeface="Arial" pitchFamily="34" charset="0"/>
              <a:buChar char="•"/>
            </a:pPr>
            <a:r>
              <a:rPr lang="es-CO" dirty="0"/>
              <a:t>Los avances que vio en el grupo de estudiantes durante la clase desarrollada</a:t>
            </a:r>
          </a:p>
          <a:p>
            <a:pPr marL="285750" indent="-285750">
              <a:buFont typeface="Arial" pitchFamily="34" charset="0"/>
              <a:buChar char="•"/>
            </a:pPr>
            <a:r>
              <a:rPr lang="es-CO" dirty="0"/>
              <a:t>Los cambios que haya introducido en su clase con respecto a la </a:t>
            </a:r>
            <a:r>
              <a:rPr lang="es-CO" dirty="0" smtClean="0"/>
              <a:t>planeación</a:t>
            </a:r>
          </a:p>
          <a:p>
            <a:pPr marL="285750" indent="-285750">
              <a:buFont typeface="Arial" pitchFamily="34" charset="0"/>
              <a:buChar char="•"/>
            </a:pPr>
            <a:r>
              <a:rPr lang="es-CO" dirty="0"/>
              <a:t>Los aspectos de la planeación qué podría mejorar para favorecer los aprendizajes del grupo de estudiantes, y</a:t>
            </a:r>
          </a:p>
          <a:p>
            <a:pPr marL="285750" indent="-285750">
              <a:buFont typeface="Arial" pitchFamily="34" charset="0"/>
              <a:buChar char="•"/>
            </a:pPr>
            <a:r>
              <a:rPr lang="es-CO" dirty="0"/>
              <a:t>Las situaciones o circunstancias que hayan afectado el desarrollo de la clase y la forma como las resolvió.</a:t>
            </a:r>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estro2025.edu.co/uploads/user/images/logo_20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9"/>
            <a:ext cx="3960440" cy="11694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aestro2025.edu.co/uploads/user/images/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8252" y="5772472"/>
            <a:ext cx="2602260" cy="1040904"/>
          </a:xfrm>
          <a:prstGeom prst="rect">
            <a:avLst/>
          </a:prstGeom>
          <a:noFill/>
          <a:extLst>
            <a:ext uri="{909E8E84-426E-40DD-AFC4-6F175D3DCCD1}">
              <a14:hiddenFill xmlns:a14="http://schemas.microsoft.com/office/drawing/2010/main">
                <a:solidFill>
                  <a:srgbClr val="FFFFFF"/>
                </a:solidFill>
              </a14:hiddenFill>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17" y="6087970"/>
            <a:ext cx="2662463" cy="670941"/>
          </a:xfrm>
          <a:prstGeom prst="rect">
            <a:avLst/>
          </a:prstGeom>
        </p:spPr>
      </p:pic>
      <p:sp>
        <p:nvSpPr>
          <p:cNvPr id="5" name="4 CuadroTexto"/>
          <p:cNvSpPr txBox="1"/>
          <p:nvPr/>
        </p:nvSpPr>
        <p:spPr>
          <a:xfrm>
            <a:off x="1045841" y="1591925"/>
            <a:ext cx="6907782" cy="646331"/>
          </a:xfrm>
          <a:prstGeom prst="rect">
            <a:avLst/>
          </a:prstGeom>
          <a:noFill/>
        </p:spPr>
        <p:txBody>
          <a:bodyPr wrap="square" rtlCol="0">
            <a:spAutoFit/>
          </a:bodyPr>
          <a:lstStyle/>
          <a:p>
            <a:pPr algn="ctr"/>
            <a:r>
              <a:rPr lang="es-CO" sz="3600" dirty="0" smtClean="0">
                <a:latin typeface="Berlin Sans FB Demi" pitchFamily="34" charset="0"/>
              </a:rPr>
              <a:t>Después de la grabación</a:t>
            </a:r>
            <a:endParaRPr lang="es-CO" sz="3600" dirty="0">
              <a:latin typeface="Berlin Sans FB Demi" pitchFamily="34" charset="0"/>
            </a:endParaRPr>
          </a:p>
        </p:txBody>
      </p:sp>
      <p:sp>
        <p:nvSpPr>
          <p:cNvPr id="2" name="1 CuadroTexto"/>
          <p:cNvSpPr txBox="1"/>
          <p:nvPr/>
        </p:nvSpPr>
        <p:spPr>
          <a:xfrm>
            <a:off x="911246" y="2708920"/>
            <a:ext cx="7344816" cy="2585323"/>
          </a:xfrm>
          <a:prstGeom prst="rect">
            <a:avLst/>
          </a:prstGeom>
          <a:noFill/>
        </p:spPr>
        <p:txBody>
          <a:bodyPr wrap="square" rtlCol="0">
            <a:spAutoFit/>
          </a:bodyPr>
          <a:lstStyle/>
          <a:p>
            <a:r>
              <a:rPr lang="es-CO" dirty="0" smtClean="0"/>
              <a:t>Se realiza una post-producción en la cual editaremos el inicio y fin, crearemos un archivo con el numero de cedula, para subirlo a la pagina que corresponde, allí responderá las siguientes preguntas:</a:t>
            </a:r>
          </a:p>
          <a:p>
            <a:endParaRPr lang="es-CO" dirty="0" smtClean="0"/>
          </a:p>
          <a:p>
            <a:pPr marL="342900" indent="-342900">
              <a:buFont typeface="+mj-lt"/>
              <a:buAutoNum type="arabicPeriod"/>
            </a:pPr>
            <a:r>
              <a:rPr lang="es-CO" b="1" i="1" dirty="0"/>
              <a:t>D</a:t>
            </a:r>
            <a:r>
              <a:rPr lang="es-CO" b="1" i="1" dirty="0" smtClean="0"/>
              <a:t>esarrollo temático de la clase.</a:t>
            </a:r>
            <a:endParaRPr lang="es-ES" b="1" i="1" dirty="0" smtClean="0"/>
          </a:p>
          <a:p>
            <a:pPr marL="342900" indent="-342900">
              <a:buFont typeface="+mj-lt"/>
              <a:buAutoNum type="arabicPeriod"/>
            </a:pPr>
            <a:r>
              <a:rPr lang="es-CO" b="1" i="1" dirty="0"/>
              <a:t>P</a:t>
            </a:r>
            <a:r>
              <a:rPr lang="es-CO" b="1" i="1" dirty="0" smtClean="0"/>
              <a:t>lanteo los propósitos, objetivos o fines de la clase</a:t>
            </a:r>
            <a:endParaRPr lang="es-ES" dirty="0" smtClean="0"/>
          </a:p>
          <a:p>
            <a:pPr marL="342900" indent="-342900">
              <a:buFont typeface="+mj-lt"/>
              <a:buAutoNum type="arabicPeriod"/>
            </a:pPr>
            <a:r>
              <a:rPr lang="es-CO" b="1" i="1" dirty="0" smtClean="0"/>
              <a:t>Relación de la planeación de esta clase con el plan de estudios y el plan de área</a:t>
            </a:r>
          </a:p>
          <a:p>
            <a:pPr marL="342900" indent="-342900">
              <a:buFont typeface="+mj-lt"/>
              <a:buAutoNum type="arabicPeriod"/>
            </a:pPr>
            <a:r>
              <a:rPr lang="es-CO" b="1" i="1" dirty="0"/>
              <a:t>D</a:t>
            </a:r>
            <a:r>
              <a:rPr lang="es-CO" b="1" i="1" dirty="0" smtClean="0"/>
              <a:t>escriba como su planeación se relaciona con el PEI de su institución</a:t>
            </a:r>
          </a:p>
        </p:txBody>
      </p:sp>
    </p:spTree>
    <p:extLst>
      <p:ext uri="{BB962C8B-B14F-4D97-AF65-F5344CB8AC3E}">
        <p14:creationId xmlns:p14="http://schemas.microsoft.com/office/powerpoint/2010/main" val="38672766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749</Words>
  <Application>Microsoft Office PowerPoint</Application>
  <PresentationFormat>Presentación en pantalla (4:3)</PresentationFormat>
  <Paragraphs>49</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7</cp:revision>
  <dcterms:created xsi:type="dcterms:W3CDTF">2017-02-02T21:05:54Z</dcterms:created>
  <dcterms:modified xsi:type="dcterms:W3CDTF">2017-02-02T22:05:49Z</dcterms:modified>
</cp:coreProperties>
</file>